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10287000" cx="1828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7.png"/><Relationship Id="rId5"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p:nvPr/>
        </p:nvSpPr>
        <p:spPr>
          <a:xfrm>
            <a:off x="0" y="0"/>
            <a:ext cx="9682005" cy="2370191"/>
          </a:xfrm>
          <a:custGeom>
            <a:rect b="b" l="l" r="r" t="t"/>
            <a:pathLst>
              <a:path extrusionOk="0" h="2370191" w="9682005">
                <a:moveTo>
                  <a:pt x="0" y="0"/>
                </a:moveTo>
                <a:lnTo>
                  <a:pt x="9682005" y="0"/>
                </a:lnTo>
                <a:lnTo>
                  <a:pt x="9682005" y="2370191"/>
                </a:lnTo>
                <a:lnTo>
                  <a:pt x="0" y="2370191"/>
                </a:lnTo>
                <a:lnTo>
                  <a:pt x="0" y="0"/>
                </a:lnTo>
                <a:close/>
              </a:path>
            </a:pathLst>
          </a:custGeom>
          <a:blipFill rotWithShape="1">
            <a:blip r:embed="rId3">
              <a:alphaModFix/>
            </a:blip>
            <a:stretch>
              <a:fillRect b="-288897" l="-24256" r="-78760" t="-77585"/>
            </a:stretch>
          </a:blipFill>
          <a:ln>
            <a:noFill/>
          </a:ln>
        </p:spPr>
      </p:sp>
      <p:sp>
        <p:nvSpPr>
          <p:cNvPr id="85" name="Google Shape;85;p13"/>
          <p:cNvSpPr/>
          <p:nvPr/>
        </p:nvSpPr>
        <p:spPr>
          <a:xfrm>
            <a:off x="0" y="2370191"/>
            <a:ext cx="1912035" cy="5226230"/>
          </a:xfrm>
          <a:custGeom>
            <a:rect b="b" l="l" r="r" t="t"/>
            <a:pathLst>
              <a:path extrusionOk="0" h="5226230" w="1912035">
                <a:moveTo>
                  <a:pt x="0" y="0"/>
                </a:moveTo>
                <a:lnTo>
                  <a:pt x="1912035" y="0"/>
                </a:lnTo>
                <a:lnTo>
                  <a:pt x="1912035" y="5226229"/>
                </a:lnTo>
                <a:lnTo>
                  <a:pt x="0" y="5226229"/>
                </a:lnTo>
                <a:lnTo>
                  <a:pt x="0" y="0"/>
                </a:lnTo>
                <a:close/>
              </a:path>
            </a:pathLst>
          </a:custGeom>
          <a:blipFill rotWithShape="1">
            <a:blip r:embed="rId3">
              <a:alphaModFix/>
            </a:blip>
            <a:stretch>
              <a:fillRect b="-13119" l="-104131" r="-701911" t="-73374"/>
            </a:stretch>
          </a:blipFill>
          <a:ln>
            <a:noFill/>
          </a:ln>
        </p:spPr>
      </p:sp>
      <p:sp>
        <p:nvSpPr>
          <p:cNvPr id="86" name="Google Shape;86;p13"/>
          <p:cNvSpPr/>
          <p:nvPr/>
        </p:nvSpPr>
        <p:spPr>
          <a:xfrm>
            <a:off x="4672030" y="2862628"/>
            <a:ext cx="4020379" cy="3926882"/>
          </a:xfrm>
          <a:custGeom>
            <a:rect b="b" l="l" r="r" t="t"/>
            <a:pathLst>
              <a:path extrusionOk="0" h="3926882" w="4020379">
                <a:moveTo>
                  <a:pt x="0" y="0"/>
                </a:moveTo>
                <a:lnTo>
                  <a:pt x="4020379" y="0"/>
                </a:lnTo>
                <a:lnTo>
                  <a:pt x="4020379" y="3926882"/>
                </a:lnTo>
                <a:lnTo>
                  <a:pt x="0" y="3926882"/>
                </a:lnTo>
                <a:lnTo>
                  <a:pt x="0" y="0"/>
                </a:lnTo>
                <a:close/>
              </a:path>
            </a:pathLst>
          </a:custGeom>
          <a:blipFill rotWithShape="1">
            <a:blip r:embed="rId3">
              <a:alphaModFix/>
            </a:blip>
            <a:stretch>
              <a:fillRect b="-122397" l="-232836" r="-307245" t="-146225"/>
            </a:stretch>
          </a:blipFill>
          <a:ln>
            <a:noFill/>
          </a:ln>
        </p:spPr>
      </p:sp>
      <p:sp>
        <p:nvSpPr>
          <p:cNvPr id="87" name="Google Shape;87;p13"/>
          <p:cNvSpPr/>
          <p:nvPr/>
        </p:nvSpPr>
        <p:spPr>
          <a:xfrm>
            <a:off x="9243503" y="2862628"/>
            <a:ext cx="6133364" cy="3590262"/>
          </a:xfrm>
          <a:custGeom>
            <a:rect b="b" l="l" r="r" t="t"/>
            <a:pathLst>
              <a:path extrusionOk="0" h="3590262" w="6133364">
                <a:moveTo>
                  <a:pt x="0" y="0"/>
                </a:moveTo>
                <a:lnTo>
                  <a:pt x="6133364" y="0"/>
                </a:lnTo>
                <a:lnTo>
                  <a:pt x="6133364" y="3590262"/>
                </a:lnTo>
                <a:lnTo>
                  <a:pt x="0" y="3590262"/>
                </a:lnTo>
                <a:lnTo>
                  <a:pt x="0" y="0"/>
                </a:lnTo>
                <a:close/>
              </a:path>
            </a:pathLst>
          </a:custGeom>
          <a:blipFill rotWithShape="1">
            <a:blip r:embed="rId3">
              <a:alphaModFix/>
            </a:blip>
            <a:stretch>
              <a:fillRect b="-31443" l="-200445" r="-119387" t="-271993"/>
            </a:stretch>
          </a:blipFill>
          <a:ln>
            <a:noFill/>
          </a:ln>
        </p:spPr>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p:nvPr/>
        </p:nvSpPr>
        <p:spPr>
          <a:xfrm>
            <a:off x="0" y="0"/>
            <a:ext cx="9682005" cy="2370191"/>
          </a:xfrm>
          <a:custGeom>
            <a:rect b="b" l="l" r="r" t="t"/>
            <a:pathLst>
              <a:path extrusionOk="0" h="2370191" w="9682005">
                <a:moveTo>
                  <a:pt x="0" y="0"/>
                </a:moveTo>
                <a:lnTo>
                  <a:pt x="9682005" y="0"/>
                </a:lnTo>
                <a:lnTo>
                  <a:pt x="9682005" y="2370191"/>
                </a:lnTo>
                <a:lnTo>
                  <a:pt x="0" y="2370191"/>
                </a:lnTo>
                <a:lnTo>
                  <a:pt x="0" y="0"/>
                </a:lnTo>
                <a:close/>
              </a:path>
            </a:pathLst>
          </a:custGeom>
          <a:blipFill rotWithShape="1">
            <a:blip r:embed="rId3">
              <a:alphaModFix/>
            </a:blip>
            <a:stretch>
              <a:fillRect b="-288897" l="-24256" r="-78760" t="-77585"/>
            </a:stretch>
          </a:blipFill>
          <a:ln>
            <a:noFill/>
          </a:ln>
        </p:spPr>
      </p:sp>
      <p:sp>
        <p:nvSpPr>
          <p:cNvPr id="93" name="Google Shape;93;p14"/>
          <p:cNvSpPr/>
          <p:nvPr/>
        </p:nvSpPr>
        <p:spPr>
          <a:xfrm>
            <a:off x="0" y="2370191"/>
            <a:ext cx="1912035" cy="5226230"/>
          </a:xfrm>
          <a:custGeom>
            <a:rect b="b" l="l" r="r" t="t"/>
            <a:pathLst>
              <a:path extrusionOk="0" h="5226230" w="1912035">
                <a:moveTo>
                  <a:pt x="0" y="0"/>
                </a:moveTo>
                <a:lnTo>
                  <a:pt x="1912035" y="0"/>
                </a:lnTo>
                <a:lnTo>
                  <a:pt x="1912035" y="5226229"/>
                </a:lnTo>
                <a:lnTo>
                  <a:pt x="0" y="5226229"/>
                </a:lnTo>
                <a:lnTo>
                  <a:pt x="0" y="0"/>
                </a:lnTo>
                <a:close/>
              </a:path>
            </a:pathLst>
          </a:custGeom>
          <a:blipFill rotWithShape="1">
            <a:blip r:embed="rId3">
              <a:alphaModFix/>
            </a:blip>
            <a:stretch>
              <a:fillRect b="-13119" l="-104131" r="-701911" t="-73374"/>
            </a:stretch>
          </a:blipFill>
          <a:ln>
            <a:noFill/>
          </a:ln>
        </p:spPr>
      </p:sp>
      <p:sp>
        <p:nvSpPr>
          <p:cNvPr id="94" name="Google Shape;94;p14"/>
          <p:cNvSpPr/>
          <p:nvPr/>
        </p:nvSpPr>
        <p:spPr>
          <a:xfrm>
            <a:off x="15510213" y="8909354"/>
            <a:ext cx="920516" cy="899109"/>
          </a:xfrm>
          <a:custGeom>
            <a:rect b="b" l="l" r="r" t="t"/>
            <a:pathLst>
              <a:path extrusionOk="0" h="899109" w="920516">
                <a:moveTo>
                  <a:pt x="0" y="0"/>
                </a:moveTo>
                <a:lnTo>
                  <a:pt x="920516" y="0"/>
                </a:lnTo>
                <a:lnTo>
                  <a:pt x="920516" y="899109"/>
                </a:lnTo>
                <a:lnTo>
                  <a:pt x="0" y="899109"/>
                </a:lnTo>
                <a:lnTo>
                  <a:pt x="0" y="0"/>
                </a:lnTo>
                <a:close/>
              </a:path>
            </a:pathLst>
          </a:custGeom>
          <a:blipFill rotWithShape="1">
            <a:blip r:embed="rId3">
              <a:alphaModFix/>
            </a:blip>
            <a:stretch>
              <a:fillRect b="-122397" l="-232836" r="-307245" t="-146225"/>
            </a:stretch>
          </a:blipFill>
          <a:ln>
            <a:noFill/>
          </a:ln>
        </p:spPr>
      </p:sp>
      <p:sp>
        <p:nvSpPr>
          <p:cNvPr id="95" name="Google Shape;95;p14"/>
          <p:cNvSpPr/>
          <p:nvPr/>
        </p:nvSpPr>
        <p:spPr>
          <a:xfrm>
            <a:off x="16556909" y="8909354"/>
            <a:ext cx="1404310" cy="822035"/>
          </a:xfrm>
          <a:custGeom>
            <a:rect b="b" l="l" r="r" t="t"/>
            <a:pathLst>
              <a:path extrusionOk="0" h="822035" w="1404310">
                <a:moveTo>
                  <a:pt x="0" y="0"/>
                </a:moveTo>
                <a:lnTo>
                  <a:pt x="1404311" y="0"/>
                </a:lnTo>
                <a:lnTo>
                  <a:pt x="1404311" y="822036"/>
                </a:lnTo>
                <a:lnTo>
                  <a:pt x="0" y="822036"/>
                </a:lnTo>
                <a:lnTo>
                  <a:pt x="0" y="0"/>
                </a:lnTo>
                <a:close/>
              </a:path>
            </a:pathLst>
          </a:custGeom>
          <a:blipFill rotWithShape="1">
            <a:blip r:embed="rId3">
              <a:alphaModFix/>
            </a:blip>
            <a:stretch>
              <a:fillRect b="-31443" l="-200445" r="-119387" t="-271993"/>
            </a:stretch>
          </a:blipFill>
          <a:ln>
            <a:noFill/>
          </a:ln>
        </p:spPr>
      </p:sp>
      <p:sp>
        <p:nvSpPr>
          <p:cNvPr id="96" name="Google Shape;96;p14"/>
          <p:cNvSpPr txBox="1"/>
          <p:nvPr/>
        </p:nvSpPr>
        <p:spPr>
          <a:xfrm>
            <a:off x="1585255" y="1756720"/>
            <a:ext cx="16375965" cy="715644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8500" u="none" cap="none" strike="noStrike">
                <a:solidFill>
                  <a:srgbClr val="70AD1B"/>
                </a:solidFill>
                <a:latin typeface="Arial"/>
                <a:ea typeface="Arial"/>
                <a:cs typeface="Arial"/>
                <a:sym typeface="Arial"/>
              </a:rPr>
              <a:t>School in Uganda</a:t>
            </a:r>
            <a:endParaRPr/>
          </a:p>
          <a:p>
            <a:pPr indent="0" lvl="0" marL="0" marR="0" rtl="0" algn="l">
              <a:lnSpc>
                <a:spcPct val="140000"/>
              </a:lnSpc>
              <a:spcBef>
                <a:spcPts val="0"/>
              </a:spcBef>
              <a:spcAft>
                <a:spcPts val="0"/>
              </a:spcAft>
              <a:buNone/>
            </a:pPr>
            <a:r>
              <a:rPr b="1" i="0" lang="en-US" sz="4000" u="none" cap="none" strike="noStrike">
                <a:solidFill>
                  <a:srgbClr val="1800AD"/>
                </a:solidFill>
                <a:latin typeface="Arial"/>
                <a:ea typeface="Arial"/>
                <a:cs typeface="Arial"/>
                <a:sym typeface="Arial"/>
              </a:rPr>
              <a:t>A school year in Uganda starts in January and they have their summer holidays in December. They do this because of the warm weather and harvesting season. The church schools like Kishunju also do this because they only ever celebrate one person's birthday. Can you gues whos?</a:t>
            </a:r>
            <a:endParaRPr/>
          </a:p>
          <a:p>
            <a:pPr indent="0" lvl="0" marL="0" marR="0" rtl="0" algn="l">
              <a:lnSpc>
                <a:spcPct val="140000"/>
              </a:lnSpc>
              <a:spcBef>
                <a:spcPts val="0"/>
              </a:spcBef>
              <a:spcAft>
                <a:spcPts val="0"/>
              </a:spcAft>
              <a:buNone/>
            </a:pPr>
            <a:r>
              <a:t/>
            </a:r>
            <a:endParaRPr b="1" i="0" sz="4000" u="none" cap="none" strike="noStrike">
              <a:solidFill>
                <a:srgbClr val="1800AD"/>
              </a:solidFill>
              <a:latin typeface="Arial"/>
              <a:ea typeface="Arial"/>
              <a:cs typeface="Arial"/>
              <a:sym typeface="Arial"/>
            </a:endParaRPr>
          </a:p>
          <a:p>
            <a:pPr indent="0" lvl="0" marL="0" marR="0" rtl="0" algn="l">
              <a:lnSpc>
                <a:spcPct val="140000"/>
              </a:lnSpc>
              <a:spcBef>
                <a:spcPts val="0"/>
              </a:spcBef>
              <a:spcAft>
                <a:spcPts val="0"/>
              </a:spcAft>
              <a:buNone/>
            </a:pPr>
            <a:r>
              <a:rPr b="1" i="0" lang="en-US" sz="4000" u="none" cap="none" strike="noStrike">
                <a:solidFill>
                  <a:srgbClr val="1800AD"/>
                </a:solidFill>
                <a:latin typeface="Arial"/>
                <a:ea typeface="Arial"/>
                <a:cs typeface="Arial"/>
                <a:sym typeface="Arial"/>
              </a:rPr>
              <a:t>So that means the community at Kishunju Primary School never celebrate their own birthday. How would that make you feel?</a:t>
            </a:r>
            <a:endParaRPr/>
          </a:p>
        </p:txBody>
      </p:sp>
      <p:sp>
        <p:nvSpPr>
          <p:cNvPr id="97" name="Google Shape;97;p14"/>
          <p:cNvSpPr/>
          <p:nvPr/>
        </p:nvSpPr>
        <p:spPr>
          <a:xfrm>
            <a:off x="14615817" y="314289"/>
            <a:ext cx="3345402" cy="2055902"/>
          </a:xfrm>
          <a:custGeom>
            <a:rect b="b" l="l" r="r" t="t"/>
            <a:pathLst>
              <a:path extrusionOk="0" h="2055902" w="3345402">
                <a:moveTo>
                  <a:pt x="0" y="0"/>
                </a:moveTo>
                <a:lnTo>
                  <a:pt x="3345403" y="0"/>
                </a:lnTo>
                <a:lnTo>
                  <a:pt x="3345403" y="2055902"/>
                </a:lnTo>
                <a:lnTo>
                  <a:pt x="0" y="2055902"/>
                </a:lnTo>
                <a:lnTo>
                  <a:pt x="0" y="0"/>
                </a:lnTo>
                <a:close/>
              </a:path>
            </a:pathLst>
          </a:custGeom>
          <a:blipFill rotWithShape="1">
            <a:blip r:embed="rId4">
              <a:alphaModFix/>
            </a:blip>
            <a:stretch>
              <a:fillRect b="0" l="0" r="0" t="0"/>
            </a:stretch>
          </a:blipFill>
          <a:ln>
            <a:noFill/>
          </a:ln>
        </p:spPr>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5"/>
          <p:cNvSpPr/>
          <p:nvPr/>
        </p:nvSpPr>
        <p:spPr>
          <a:xfrm>
            <a:off x="0" y="0"/>
            <a:ext cx="9682005" cy="2370191"/>
          </a:xfrm>
          <a:custGeom>
            <a:rect b="b" l="l" r="r" t="t"/>
            <a:pathLst>
              <a:path extrusionOk="0" h="2370191" w="9682005">
                <a:moveTo>
                  <a:pt x="0" y="0"/>
                </a:moveTo>
                <a:lnTo>
                  <a:pt x="9682005" y="0"/>
                </a:lnTo>
                <a:lnTo>
                  <a:pt x="9682005" y="2370191"/>
                </a:lnTo>
                <a:lnTo>
                  <a:pt x="0" y="2370191"/>
                </a:lnTo>
                <a:lnTo>
                  <a:pt x="0" y="0"/>
                </a:lnTo>
                <a:close/>
              </a:path>
            </a:pathLst>
          </a:custGeom>
          <a:blipFill rotWithShape="1">
            <a:blip r:embed="rId3">
              <a:alphaModFix/>
            </a:blip>
            <a:stretch>
              <a:fillRect b="-288897" l="-24256" r="-78760" t="-77585"/>
            </a:stretch>
          </a:blipFill>
          <a:ln>
            <a:noFill/>
          </a:ln>
        </p:spPr>
      </p:sp>
      <p:sp>
        <p:nvSpPr>
          <p:cNvPr id="103" name="Google Shape;103;p15"/>
          <p:cNvSpPr/>
          <p:nvPr/>
        </p:nvSpPr>
        <p:spPr>
          <a:xfrm>
            <a:off x="0" y="2370191"/>
            <a:ext cx="1912035" cy="5226230"/>
          </a:xfrm>
          <a:custGeom>
            <a:rect b="b" l="l" r="r" t="t"/>
            <a:pathLst>
              <a:path extrusionOk="0" h="5226230" w="1912035">
                <a:moveTo>
                  <a:pt x="0" y="0"/>
                </a:moveTo>
                <a:lnTo>
                  <a:pt x="1912035" y="0"/>
                </a:lnTo>
                <a:lnTo>
                  <a:pt x="1912035" y="5226229"/>
                </a:lnTo>
                <a:lnTo>
                  <a:pt x="0" y="5226229"/>
                </a:lnTo>
                <a:lnTo>
                  <a:pt x="0" y="0"/>
                </a:lnTo>
                <a:close/>
              </a:path>
            </a:pathLst>
          </a:custGeom>
          <a:blipFill rotWithShape="1">
            <a:blip r:embed="rId3">
              <a:alphaModFix/>
            </a:blip>
            <a:stretch>
              <a:fillRect b="-13119" l="-104131" r="-701911" t="-73374"/>
            </a:stretch>
          </a:blipFill>
          <a:ln>
            <a:noFill/>
          </a:ln>
        </p:spPr>
      </p:sp>
      <p:sp>
        <p:nvSpPr>
          <p:cNvPr id="104" name="Google Shape;104;p15"/>
          <p:cNvSpPr/>
          <p:nvPr/>
        </p:nvSpPr>
        <p:spPr>
          <a:xfrm>
            <a:off x="15510213" y="8909354"/>
            <a:ext cx="920516" cy="899109"/>
          </a:xfrm>
          <a:custGeom>
            <a:rect b="b" l="l" r="r" t="t"/>
            <a:pathLst>
              <a:path extrusionOk="0" h="899109" w="920516">
                <a:moveTo>
                  <a:pt x="0" y="0"/>
                </a:moveTo>
                <a:lnTo>
                  <a:pt x="920516" y="0"/>
                </a:lnTo>
                <a:lnTo>
                  <a:pt x="920516" y="899109"/>
                </a:lnTo>
                <a:lnTo>
                  <a:pt x="0" y="899109"/>
                </a:lnTo>
                <a:lnTo>
                  <a:pt x="0" y="0"/>
                </a:lnTo>
                <a:close/>
              </a:path>
            </a:pathLst>
          </a:custGeom>
          <a:blipFill rotWithShape="1">
            <a:blip r:embed="rId3">
              <a:alphaModFix/>
            </a:blip>
            <a:stretch>
              <a:fillRect b="-122397" l="-232836" r="-307245" t="-146225"/>
            </a:stretch>
          </a:blipFill>
          <a:ln>
            <a:noFill/>
          </a:ln>
        </p:spPr>
      </p:sp>
      <p:sp>
        <p:nvSpPr>
          <p:cNvPr id="105" name="Google Shape;105;p15"/>
          <p:cNvSpPr/>
          <p:nvPr/>
        </p:nvSpPr>
        <p:spPr>
          <a:xfrm>
            <a:off x="16556909" y="8909354"/>
            <a:ext cx="1404310" cy="822035"/>
          </a:xfrm>
          <a:custGeom>
            <a:rect b="b" l="l" r="r" t="t"/>
            <a:pathLst>
              <a:path extrusionOk="0" h="822035" w="1404310">
                <a:moveTo>
                  <a:pt x="0" y="0"/>
                </a:moveTo>
                <a:lnTo>
                  <a:pt x="1404311" y="0"/>
                </a:lnTo>
                <a:lnTo>
                  <a:pt x="1404311" y="822036"/>
                </a:lnTo>
                <a:lnTo>
                  <a:pt x="0" y="822036"/>
                </a:lnTo>
                <a:lnTo>
                  <a:pt x="0" y="0"/>
                </a:lnTo>
                <a:close/>
              </a:path>
            </a:pathLst>
          </a:custGeom>
          <a:blipFill rotWithShape="1">
            <a:blip r:embed="rId3">
              <a:alphaModFix/>
            </a:blip>
            <a:stretch>
              <a:fillRect b="-31443" l="-200445" r="-119387" t="-271993"/>
            </a:stretch>
          </a:blipFill>
          <a:ln>
            <a:noFill/>
          </a:ln>
        </p:spPr>
      </p:sp>
      <p:sp>
        <p:nvSpPr>
          <p:cNvPr id="106" name="Google Shape;106;p15"/>
          <p:cNvSpPr txBox="1"/>
          <p:nvPr/>
        </p:nvSpPr>
        <p:spPr>
          <a:xfrm>
            <a:off x="1585255" y="1766245"/>
            <a:ext cx="16375965" cy="502093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8400" u="none" cap="none" strike="noStrike">
                <a:solidFill>
                  <a:srgbClr val="70AD1B"/>
                </a:solidFill>
                <a:latin typeface="Arial"/>
                <a:ea typeface="Arial"/>
                <a:cs typeface="Arial"/>
                <a:sym typeface="Arial"/>
              </a:rPr>
              <a:t>Classes in Uganda</a:t>
            </a:r>
            <a:endParaRPr/>
          </a:p>
          <a:p>
            <a:pPr indent="0" lvl="0" marL="0" marR="0" rtl="0" algn="l">
              <a:lnSpc>
                <a:spcPct val="140000"/>
              </a:lnSpc>
              <a:spcBef>
                <a:spcPts val="0"/>
              </a:spcBef>
              <a:spcAft>
                <a:spcPts val="0"/>
              </a:spcAft>
              <a:buNone/>
            </a:pPr>
            <a:r>
              <a:rPr b="1" i="0" lang="en-US" sz="5000" u="none" cap="none" strike="noStrike">
                <a:solidFill>
                  <a:srgbClr val="1800AD"/>
                </a:solidFill>
                <a:latin typeface="Arial"/>
                <a:ea typeface="Arial"/>
                <a:cs typeface="Arial"/>
                <a:sym typeface="Arial"/>
              </a:rPr>
              <a:t>In Uganda Children are put into classes not based on age like us but based on their ability. Therefore a child who is 6 could be in the Year 5 class and a child who is 14 could be in a Year 3 class.</a:t>
            </a:r>
            <a:endParaRPr/>
          </a:p>
        </p:txBody>
      </p:sp>
      <p:sp>
        <p:nvSpPr>
          <p:cNvPr id="107" name="Google Shape;107;p15"/>
          <p:cNvSpPr/>
          <p:nvPr/>
        </p:nvSpPr>
        <p:spPr>
          <a:xfrm>
            <a:off x="7049665" y="6957665"/>
            <a:ext cx="5264680" cy="3329335"/>
          </a:xfrm>
          <a:custGeom>
            <a:rect b="b" l="l" r="r" t="t"/>
            <a:pathLst>
              <a:path extrusionOk="0" h="3329335" w="5264680">
                <a:moveTo>
                  <a:pt x="0" y="0"/>
                </a:moveTo>
                <a:lnTo>
                  <a:pt x="5264680" y="0"/>
                </a:lnTo>
                <a:lnTo>
                  <a:pt x="5264680" y="3329335"/>
                </a:lnTo>
                <a:lnTo>
                  <a:pt x="0" y="3329335"/>
                </a:lnTo>
                <a:lnTo>
                  <a:pt x="0" y="0"/>
                </a:lnTo>
                <a:close/>
              </a:path>
            </a:pathLst>
          </a:custGeom>
          <a:blipFill rotWithShape="1">
            <a:blip r:embed="rId4">
              <a:alphaModFix/>
            </a:blip>
            <a:stretch>
              <a:fillRect b="-35211" l="-44674" r="-45100" t="-33587"/>
            </a:stretch>
          </a:blipFill>
          <a:ln>
            <a:noFill/>
          </a:ln>
        </p:spPr>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6"/>
          <p:cNvSpPr/>
          <p:nvPr/>
        </p:nvSpPr>
        <p:spPr>
          <a:xfrm>
            <a:off x="0" y="0"/>
            <a:ext cx="9682005" cy="2370191"/>
          </a:xfrm>
          <a:custGeom>
            <a:rect b="b" l="l" r="r" t="t"/>
            <a:pathLst>
              <a:path extrusionOk="0" h="2370191" w="9682005">
                <a:moveTo>
                  <a:pt x="0" y="0"/>
                </a:moveTo>
                <a:lnTo>
                  <a:pt x="9682005" y="0"/>
                </a:lnTo>
                <a:lnTo>
                  <a:pt x="9682005" y="2370191"/>
                </a:lnTo>
                <a:lnTo>
                  <a:pt x="0" y="2370191"/>
                </a:lnTo>
                <a:lnTo>
                  <a:pt x="0" y="0"/>
                </a:lnTo>
                <a:close/>
              </a:path>
            </a:pathLst>
          </a:custGeom>
          <a:blipFill rotWithShape="1">
            <a:blip r:embed="rId3">
              <a:alphaModFix/>
            </a:blip>
            <a:stretch>
              <a:fillRect b="-288897" l="-24256" r="-78760" t="-77585"/>
            </a:stretch>
          </a:blipFill>
          <a:ln>
            <a:noFill/>
          </a:ln>
        </p:spPr>
      </p:sp>
      <p:sp>
        <p:nvSpPr>
          <p:cNvPr id="113" name="Google Shape;113;p16"/>
          <p:cNvSpPr/>
          <p:nvPr/>
        </p:nvSpPr>
        <p:spPr>
          <a:xfrm>
            <a:off x="0" y="2370191"/>
            <a:ext cx="1912035" cy="5226230"/>
          </a:xfrm>
          <a:custGeom>
            <a:rect b="b" l="l" r="r" t="t"/>
            <a:pathLst>
              <a:path extrusionOk="0" h="5226230" w="1912035">
                <a:moveTo>
                  <a:pt x="0" y="0"/>
                </a:moveTo>
                <a:lnTo>
                  <a:pt x="1912035" y="0"/>
                </a:lnTo>
                <a:lnTo>
                  <a:pt x="1912035" y="5226229"/>
                </a:lnTo>
                <a:lnTo>
                  <a:pt x="0" y="5226229"/>
                </a:lnTo>
                <a:lnTo>
                  <a:pt x="0" y="0"/>
                </a:lnTo>
                <a:close/>
              </a:path>
            </a:pathLst>
          </a:custGeom>
          <a:blipFill rotWithShape="1">
            <a:blip r:embed="rId3">
              <a:alphaModFix/>
            </a:blip>
            <a:stretch>
              <a:fillRect b="-13119" l="-104131" r="-701911" t="-73374"/>
            </a:stretch>
          </a:blipFill>
          <a:ln>
            <a:noFill/>
          </a:ln>
        </p:spPr>
      </p:sp>
      <p:sp>
        <p:nvSpPr>
          <p:cNvPr id="114" name="Google Shape;114;p16"/>
          <p:cNvSpPr/>
          <p:nvPr/>
        </p:nvSpPr>
        <p:spPr>
          <a:xfrm>
            <a:off x="15510213" y="8909354"/>
            <a:ext cx="920516" cy="899109"/>
          </a:xfrm>
          <a:custGeom>
            <a:rect b="b" l="l" r="r" t="t"/>
            <a:pathLst>
              <a:path extrusionOk="0" h="899109" w="920516">
                <a:moveTo>
                  <a:pt x="0" y="0"/>
                </a:moveTo>
                <a:lnTo>
                  <a:pt x="920516" y="0"/>
                </a:lnTo>
                <a:lnTo>
                  <a:pt x="920516" y="899109"/>
                </a:lnTo>
                <a:lnTo>
                  <a:pt x="0" y="899109"/>
                </a:lnTo>
                <a:lnTo>
                  <a:pt x="0" y="0"/>
                </a:lnTo>
                <a:close/>
              </a:path>
            </a:pathLst>
          </a:custGeom>
          <a:blipFill rotWithShape="1">
            <a:blip r:embed="rId3">
              <a:alphaModFix/>
            </a:blip>
            <a:stretch>
              <a:fillRect b="-122397" l="-232836" r="-307245" t="-146225"/>
            </a:stretch>
          </a:blipFill>
          <a:ln>
            <a:noFill/>
          </a:ln>
        </p:spPr>
      </p:sp>
      <p:sp>
        <p:nvSpPr>
          <p:cNvPr id="115" name="Google Shape;115;p16"/>
          <p:cNvSpPr/>
          <p:nvPr/>
        </p:nvSpPr>
        <p:spPr>
          <a:xfrm>
            <a:off x="16556909" y="8909354"/>
            <a:ext cx="1404310" cy="822035"/>
          </a:xfrm>
          <a:custGeom>
            <a:rect b="b" l="l" r="r" t="t"/>
            <a:pathLst>
              <a:path extrusionOk="0" h="822035" w="1404310">
                <a:moveTo>
                  <a:pt x="0" y="0"/>
                </a:moveTo>
                <a:lnTo>
                  <a:pt x="1404311" y="0"/>
                </a:lnTo>
                <a:lnTo>
                  <a:pt x="1404311" y="822036"/>
                </a:lnTo>
                <a:lnTo>
                  <a:pt x="0" y="822036"/>
                </a:lnTo>
                <a:lnTo>
                  <a:pt x="0" y="0"/>
                </a:lnTo>
                <a:close/>
              </a:path>
            </a:pathLst>
          </a:custGeom>
          <a:blipFill rotWithShape="1">
            <a:blip r:embed="rId3">
              <a:alphaModFix/>
            </a:blip>
            <a:stretch>
              <a:fillRect b="-31443" l="-200445" r="-119387" t="-271993"/>
            </a:stretch>
          </a:blipFill>
          <a:ln>
            <a:noFill/>
          </a:ln>
        </p:spPr>
      </p:sp>
      <p:sp>
        <p:nvSpPr>
          <p:cNvPr id="116" name="Google Shape;116;p16"/>
          <p:cNvSpPr/>
          <p:nvPr/>
        </p:nvSpPr>
        <p:spPr>
          <a:xfrm>
            <a:off x="3293008" y="6200767"/>
            <a:ext cx="4814452" cy="3607697"/>
          </a:xfrm>
          <a:custGeom>
            <a:rect b="b" l="l" r="r" t="t"/>
            <a:pathLst>
              <a:path extrusionOk="0" h="3607697" w="4814452">
                <a:moveTo>
                  <a:pt x="0" y="0"/>
                </a:moveTo>
                <a:lnTo>
                  <a:pt x="4814453" y="0"/>
                </a:lnTo>
                <a:lnTo>
                  <a:pt x="4814453" y="3607696"/>
                </a:lnTo>
                <a:lnTo>
                  <a:pt x="0" y="3607696"/>
                </a:lnTo>
                <a:lnTo>
                  <a:pt x="0" y="0"/>
                </a:lnTo>
                <a:close/>
              </a:path>
            </a:pathLst>
          </a:custGeom>
          <a:blipFill rotWithShape="1">
            <a:blip r:embed="rId4">
              <a:alphaModFix/>
            </a:blip>
            <a:stretch>
              <a:fillRect b="-19727" l="-47418" r="-45330" t="-24958"/>
            </a:stretch>
          </a:blipFill>
          <a:ln>
            <a:noFill/>
          </a:ln>
        </p:spPr>
      </p:sp>
      <p:sp>
        <p:nvSpPr>
          <p:cNvPr id="117" name="Google Shape;117;p16"/>
          <p:cNvSpPr/>
          <p:nvPr/>
        </p:nvSpPr>
        <p:spPr>
          <a:xfrm>
            <a:off x="9488434" y="5633406"/>
            <a:ext cx="5089020" cy="4455719"/>
          </a:xfrm>
          <a:custGeom>
            <a:rect b="b" l="l" r="r" t="t"/>
            <a:pathLst>
              <a:path extrusionOk="0" h="4455719" w="5089020">
                <a:moveTo>
                  <a:pt x="0" y="0"/>
                </a:moveTo>
                <a:lnTo>
                  <a:pt x="5089020" y="0"/>
                </a:lnTo>
                <a:lnTo>
                  <a:pt x="5089020" y="4455720"/>
                </a:lnTo>
                <a:lnTo>
                  <a:pt x="0" y="4455720"/>
                </a:lnTo>
                <a:lnTo>
                  <a:pt x="0" y="0"/>
                </a:lnTo>
                <a:close/>
              </a:path>
            </a:pathLst>
          </a:custGeom>
          <a:blipFill rotWithShape="1">
            <a:blip r:embed="rId5">
              <a:alphaModFix/>
            </a:blip>
            <a:stretch>
              <a:fillRect b="-61226" l="-113267" r="-114816" t="-49557"/>
            </a:stretch>
          </a:blipFill>
          <a:ln>
            <a:noFill/>
          </a:ln>
        </p:spPr>
      </p:sp>
      <p:sp>
        <p:nvSpPr>
          <p:cNvPr id="118" name="Google Shape;118;p16"/>
          <p:cNvSpPr txBox="1"/>
          <p:nvPr/>
        </p:nvSpPr>
        <p:spPr>
          <a:xfrm>
            <a:off x="1585255" y="1775770"/>
            <a:ext cx="16375965" cy="408430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7500" u="none" cap="none" strike="noStrike">
                <a:solidFill>
                  <a:srgbClr val="70AD1B"/>
                </a:solidFill>
                <a:latin typeface="Arial"/>
                <a:ea typeface="Arial"/>
                <a:cs typeface="Arial"/>
                <a:sym typeface="Arial"/>
              </a:rPr>
              <a:t>Assessments in Uganda</a:t>
            </a:r>
            <a:endParaRPr/>
          </a:p>
          <a:p>
            <a:pPr indent="0" lvl="0" marL="0" marR="0" rtl="0" algn="l">
              <a:lnSpc>
                <a:spcPct val="140000"/>
              </a:lnSpc>
              <a:spcBef>
                <a:spcPts val="0"/>
              </a:spcBef>
              <a:spcAft>
                <a:spcPts val="0"/>
              </a:spcAft>
              <a:buNone/>
            </a:pPr>
            <a:r>
              <a:rPr b="1" i="0" lang="en-US" sz="3900" u="none" cap="none" strike="noStrike">
                <a:solidFill>
                  <a:srgbClr val="1800AD"/>
                </a:solidFill>
                <a:latin typeface="Arial"/>
                <a:ea typeface="Arial"/>
                <a:cs typeface="Arial"/>
                <a:sym typeface="Arial"/>
              </a:rPr>
              <a:t>Similar to how we complete assessments the children at Kishunju do the same at the end of the year. However, they have to pass their assessment to move into the next year group. If they fail they have to redo the year again.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7"/>
          <p:cNvSpPr/>
          <p:nvPr/>
        </p:nvSpPr>
        <p:spPr>
          <a:xfrm>
            <a:off x="0" y="0"/>
            <a:ext cx="9682005" cy="2370191"/>
          </a:xfrm>
          <a:custGeom>
            <a:rect b="b" l="l" r="r" t="t"/>
            <a:pathLst>
              <a:path extrusionOk="0" h="2370191" w="9682005">
                <a:moveTo>
                  <a:pt x="0" y="0"/>
                </a:moveTo>
                <a:lnTo>
                  <a:pt x="9682005" y="0"/>
                </a:lnTo>
                <a:lnTo>
                  <a:pt x="9682005" y="2370191"/>
                </a:lnTo>
                <a:lnTo>
                  <a:pt x="0" y="2370191"/>
                </a:lnTo>
                <a:lnTo>
                  <a:pt x="0" y="0"/>
                </a:lnTo>
                <a:close/>
              </a:path>
            </a:pathLst>
          </a:custGeom>
          <a:blipFill rotWithShape="1">
            <a:blip r:embed="rId3">
              <a:alphaModFix/>
            </a:blip>
            <a:stretch>
              <a:fillRect b="-288897" l="-24256" r="-78760" t="-77585"/>
            </a:stretch>
          </a:blipFill>
          <a:ln>
            <a:noFill/>
          </a:ln>
        </p:spPr>
      </p:sp>
      <p:sp>
        <p:nvSpPr>
          <p:cNvPr id="124" name="Google Shape;124;p17"/>
          <p:cNvSpPr/>
          <p:nvPr/>
        </p:nvSpPr>
        <p:spPr>
          <a:xfrm>
            <a:off x="0" y="2370191"/>
            <a:ext cx="1912035" cy="5226230"/>
          </a:xfrm>
          <a:custGeom>
            <a:rect b="b" l="l" r="r" t="t"/>
            <a:pathLst>
              <a:path extrusionOk="0" h="5226230" w="1912035">
                <a:moveTo>
                  <a:pt x="0" y="0"/>
                </a:moveTo>
                <a:lnTo>
                  <a:pt x="1912035" y="0"/>
                </a:lnTo>
                <a:lnTo>
                  <a:pt x="1912035" y="5226229"/>
                </a:lnTo>
                <a:lnTo>
                  <a:pt x="0" y="5226229"/>
                </a:lnTo>
                <a:lnTo>
                  <a:pt x="0" y="0"/>
                </a:lnTo>
                <a:close/>
              </a:path>
            </a:pathLst>
          </a:custGeom>
          <a:blipFill rotWithShape="1">
            <a:blip r:embed="rId3">
              <a:alphaModFix/>
            </a:blip>
            <a:stretch>
              <a:fillRect b="-13119" l="-104131" r="-701911" t="-73374"/>
            </a:stretch>
          </a:blipFill>
          <a:ln>
            <a:noFill/>
          </a:ln>
        </p:spPr>
      </p:sp>
      <p:sp>
        <p:nvSpPr>
          <p:cNvPr id="125" name="Google Shape;125;p17"/>
          <p:cNvSpPr/>
          <p:nvPr/>
        </p:nvSpPr>
        <p:spPr>
          <a:xfrm>
            <a:off x="14766386" y="8487322"/>
            <a:ext cx="1223894" cy="1195432"/>
          </a:xfrm>
          <a:custGeom>
            <a:rect b="b" l="l" r="r" t="t"/>
            <a:pathLst>
              <a:path extrusionOk="0" h="1195432" w="1223894">
                <a:moveTo>
                  <a:pt x="0" y="0"/>
                </a:moveTo>
                <a:lnTo>
                  <a:pt x="1223894" y="0"/>
                </a:lnTo>
                <a:lnTo>
                  <a:pt x="1223894" y="1195432"/>
                </a:lnTo>
                <a:lnTo>
                  <a:pt x="0" y="1195432"/>
                </a:lnTo>
                <a:lnTo>
                  <a:pt x="0" y="0"/>
                </a:lnTo>
                <a:close/>
              </a:path>
            </a:pathLst>
          </a:custGeom>
          <a:blipFill rotWithShape="1">
            <a:blip r:embed="rId3">
              <a:alphaModFix/>
            </a:blip>
            <a:stretch>
              <a:fillRect b="-122397" l="-232836" r="-307245" t="-146225"/>
            </a:stretch>
          </a:blipFill>
          <a:ln>
            <a:noFill/>
          </a:ln>
        </p:spPr>
      </p:sp>
      <p:sp>
        <p:nvSpPr>
          <p:cNvPr id="126" name="Google Shape;126;p17"/>
          <p:cNvSpPr/>
          <p:nvPr/>
        </p:nvSpPr>
        <p:spPr>
          <a:xfrm>
            <a:off x="16158046" y="8487322"/>
            <a:ext cx="1867135" cy="1092957"/>
          </a:xfrm>
          <a:custGeom>
            <a:rect b="b" l="l" r="r" t="t"/>
            <a:pathLst>
              <a:path extrusionOk="0" h="1092957" w="1867135">
                <a:moveTo>
                  <a:pt x="0" y="0"/>
                </a:moveTo>
                <a:lnTo>
                  <a:pt x="1867135" y="0"/>
                </a:lnTo>
                <a:lnTo>
                  <a:pt x="1867135" y="1092957"/>
                </a:lnTo>
                <a:lnTo>
                  <a:pt x="0" y="1092957"/>
                </a:lnTo>
                <a:lnTo>
                  <a:pt x="0" y="0"/>
                </a:lnTo>
                <a:close/>
              </a:path>
            </a:pathLst>
          </a:custGeom>
          <a:blipFill rotWithShape="1">
            <a:blip r:embed="rId3">
              <a:alphaModFix/>
            </a:blip>
            <a:stretch>
              <a:fillRect b="-31443" l="-200445" r="-119387" t="-271993"/>
            </a:stretch>
          </a:blipFill>
          <a:ln>
            <a:noFill/>
          </a:ln>
        </p:spPr>
      </p:sp>
      <p:sp>
        <p:nvSpPr>
          <p:cNvPr id="127" name="Google Shape;127;p17"/>
          <p:cNvSpPr txBox="1"/>
          <p:nvPr/>
        </p:nvSpPr>
        <p:spPr>
          <a:xfrm>
            <a:off x="1711462" y="2189216"/>
            <a:ext cx="15547838" cy="3347087"/>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rPr b="1" i="0" lang="en-US" sz="9599" u="none" cap="none" strike="noStrike">
                <a:solidFill>
                  <a:srgbClr val="393C88"/>
                </a:solidFill>
                <a:latin typeface="Arial"/>
                <a:ea typeface="Arial"/>
                <a:cs typeface="Arial"/>
                <a:sym typeface="Arial"/>
              </a:rPr>
              <a:t>This week at Kishunju Primary School</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8"/>
          <p:cNvSpPr/>
          <p:nvPr/>
        </p:nvSpPr>
        <p:spPr>
          <a:xfrm>
            <a:off x="0" y="0"/>
            <a:ext cx="9682005" cy="2370191"/>
          </a:xfrm>
          <a:custGeom>
            <a:rect b="b" l="l" r="r" t="t"/>
            <a:pathLst>
              <a:path extrusionOk="0" h="2370191" w="9682005">
                <a:moveTo>
                  <a:pt x="0" y="0"/>
                </a:moveTo>
                <a:lnTo>
                  <a:pt x="9682005" y="0"/>
                </a:lnTo>
                <a:lnTo>
                  <a:pt x="9682005" y="2370191"/>
                </a:lnTo>
                <a:lnTo>
                  <a:pt x="0" y="2370191"/>
                </a:lnTo>
                <a:lnTo>
                  <a:pt x="0" y="0"/>
                </a:lnTo>
                <a:close/>
              </a:path>
            </a:pathLst>
          </a:custGeom>
          <a:blipFill rotWithShape="1">
            <a:blip r:embed="rId3">
              <a:alphaModFix/>
            </a:blip>
            <a:stretch>
              <a:fillRect b="-288897" l="-24256" r="-78760" t="-77585"/>
            </a:stretch>
          </a:blipFill>
          <a:ln>
            <a:noFill/>
          </a:ln>
        </p:spPr>
      </p:sp>
      <p:sp>
        <p:nvSpPr>
          <p:cNvPr id="133" name="Google Shape;133;p18"/>
          <p:cNvSpPr/>
          <p:nvPr/>
        </p:nvSpPr>
        <p:spPr>
          <a:xfrm>
            <a:off x="0" y="2370191"/>
            <a:ext cx="1912035" cy="5226230"/>
          </a:xfrm>
          <a:custGeom>
            <a:rect b="b" l="l" r="r" t="t"/>
            <a:pathLst>
              <a:path extrusionOk="0" h="5226230" w="1912035">
                <a:moveTo>
                  <a:pt x="0" y="0"/>
                </a:moveTo>
                <a:lnTo>
                  <a:pt x="1912035" y="0"/>
                </a:lnTo>
                <a:lnTo>
                  <a:pt x="1912035" y="5226229"/>
                </a:lnTo>
                <a:lnTo>
                  <a:pt x="0" y="5226229"/>
                </a:lnTo>
                <a:lnTo>
                  <a:pt x="0" y="0"/>
                </a:lnTo>
                <a:close/>
              </a:path>
            </a:pathLst>
          </a:custGeom>
          <a:blipFill rotWithShape="1">
            <a:blip r:embed="rId3">
              <a:alphaModFix/>
            </a:blip>
            <a:stretch>
              <a:fillRect b="-13119" l="-104131" r="-701911" t="-73374"/>
            </a:stretch>
          </a:blipFill>
          <a:ln>
            <a:noFill/>
          </a:ln>
        </p:spPr>
      </p:sp>
      <p:sp>
        <p:nvSpPr>
          <p:cNvPr id="134" name="Google Shape;134;p18"/>
          <p:cNvSpPr/>
          <p:nvPr/>
        </p:nvSpPr>
        <p:spPr>
          <a:xfrm>
            <a:off x="15510213" y="8909354"/>
            <a:ext cx="920516" cy="899109"/>
          </a:xfrm>
          <a:custGeom>
            <a:rect b="b" l="l" r="r" t="t"/>
            <a:pathLst>
              <a:path extrusionOk="0" h="899109" w="920516">
                <a:moveTo>
                  <a:pt x="0" y="0"/>
                </a:moveTo>
                <a:lnTo>
                  <a:pt x="920516" y="0"/>
                </a:lnTo>
                <a:lnTo>
                  <a:pt x="920516" y="899109"/>
                </a:lnTo>
                <a:lnTo>
                  <a:pt x="0" y="899109"/>
                </a:lnTo>
                <a:lnTo>
                  <a:pt x="0" y="0"/>
                </a:lnTo>
                <a:close/>
              </a:path>
            </a:pathLst>
          </a:custGeom>
          <a:blipFill rotWithShape="1">
            <a:blip r:embed="rId3">
              <a:alphaModFix/>
            </a:blip>
            <a:stretch>
              <a:fillRect b="-122397" l="-232836" r="-307245" t="-146225"/>
            </a:stretch>
          </a:blipFill>
          <a:ln>
            <a:noFill/>
          </a:ln>
        </p:spPr>
      </p:sp>
      <p:sp>
        <p:nvSpPr>
          <p:cNvPr id="135" name="Google Shape;135;p18"/>
          <p:cNvSpPr/>
          <p:nvPr/>
        </p:nvSpPr>
        <p:spPr>
          <a:xfrm>
            <a:off x="16556909" y="8909354"/>
            <a:ext cx="1404310" cy="822035"/>
          </a:xfrm>
          <a:custGeom>
            <a:rect b="b" l="l" r="r" t="t"/>
            <a:pathLst>
              <a:path extrusionOk="0" h="822035" w="1404310">
                <a:moveTo>
                  <a:pt x="0" y="0"/>
                </a:moveTo>
                <a:lnTo>
                  <a:pt x="1404311" y="0"/>
                </a:lnTo>
                <a:lnTo>
                  <a:pt x="1404311" y="822036"/>
                </a:lnTo>
                <a:lnTo>
                  <a:pt x="0" y="822036"/>
                </a:lnTo>
                <a:lnTo>
                  <a:pt x="0" y="0"/>
                </a:lnTo>
                <a:close/>
              </a:path>
            </a:pathLst>
          </a:custGeom>
          <a:blipFill rotWithShape="1">
            <a:blip r:embed="rId3">
              <a:alphaModFix/>
            </a:blip>
            <a:stretch>
              <a:fillRect b="-31443" l="-200445" r="-119387" t="-271993"/>
            </a:stretch>
          </a:blipFill>
          <a:ln>
            <a:noFill/>
          </a:ln>
        </p:spPr>
      </p:sp>
      <p:sp>
        <p:nvSpPr>
          <p:cNvPr id="136" name="Google Shape;136;p18"/>
          <p:cNvSpPr/>
          <p:nvPr/>
        </p:nvSpPr>
        <p:spPr>
          <a:xfrm>
            <a:off x="2324211" y="5648714"/>
            <a:ext cx="4362828" cy="4454677"/>
          </a:xfrm>
          <a:custGeom>
            <a:rect b="b" l="l" r="r" t="t"/>
            <a:pathLst>
              <a:path extrusionOk="0" h="4454677" w="4362828">
                <a:moveTo>
                  <a:pt x="0" y="0"/>
                </a:moveTo>
                <a:lnTo>
                  <a:pt x="4362828" y="0"/>
                </a:lnTo>
                <a:lnTo>
                  <a:pt x="4362828" y="4454678"/>
                </a:lnTo>
                <a:lnTo>
                  <a:pt x="0" y="4454678"/>
                </a:lnTo>
                <a:lnTo>
                  <a:pt x="0" y="0"/>
                </a:lnTo>
                <a:close/>
              </a:path>
            </a:pathLst>
          </a:custGeom>
          <a:blipFill rotWithShape="1">
            <a:blip r:embed="rId4">
              <a:alphaModFix/>
            </a:blip>
            <a:stretch>
              <a:fillRect b="-19583" l="-62321" r="-96705" t="-23114"/>
            </a:stretch>
          </a:blipFill>
          <a:ln>
            <a:noFill/>
          </a:ln>
        </p:spPr>
      </p:sp>
      <p:sp>
        <p:nvSpPr>
          <p:cNvPr id="137" name="Google Shape;137;p18"/>
          <p:cNvSpPr/>
          <p:nvPr/>
        </p:nvSpPr>
        <p:spPr>
          <a:xfrm>
            <a:off x="7268749" y="5833988"/>
            <a:ext cx="7164536" cy="4269404"/>
          </a:xfrm>
          <a:custGeom>
            <a:rect b="b" l="l" r="r" t="t"/>
            <a:pathLst>
              <a:path extrusionOk="0" h="4269404" w="7164536">
                <a:moveTo>
                  <a:pt x="0" y="0"/>
                </a:moveTo>
                <a:lnTo>
                  <a:pt x="7164536" y="0"/>
                </a:lnTo>
                <a:lnTo>
                  <a:pt x="7164536" y="4269404"/>
                </a:lnTo>
                <a:lnTo>
                  <a:pt x="0" y="4269404"/>
                </a:lnTo>
                <a:lnTo>
                  <a:pt x="0" y="0"/>
                </a:lnTo>
                <a:close/>
              </a:path>
            </a:pathLst>
          </a:custGeom>
          <a:blipFill rotWithShape="1">
            <a:blip r:embed="rId5">
              <a:alphaModFix/>
            </a:blip>
            <a:stretch>
              <a:fillRect b="-36390" l="-46479" r="-42324" t="-41827"/>
            </a:stretch>
          </a:blipFill>
          <a:ln>
            <a:noFill/>
          </a:ln>
        </p:spPr>
      </p:sp>
      <p:sp>
        <p:nvSpPr>
          <p:cNvPr id="138" name="Google Shape;138;p18"/>
          <p:cNvSpPr txBox="1"/>
          <p:nvPr/>
        </p:nvSpPr>
        <p:spPr>
          <a:xfrm>
            <a:off x="1585255" y="1804345"/>
            <a:ext cx="16375965" cy="372870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6500" u="none" cap="none" strike="noStrike">
                <a:solidFill>
                  <a:srgbClr val="70AD1B"/>
                </a:solidFill>
                <a:latin typeface="Arial"/>
                <a:ea typeface="Arial"/>
                <a:cs typeface="Arial"/>
                <a:sym typeface="Arial"/>
              </a:rPr>
              <a:t>Assessments at Kishunju</a:t>
            </a:r>
            <a:endParaRPr/>
          </a:p>
          <a:p>
            <a:pPr indent="0" lvl="0" marL="0" marR="0" rtl="0" algn="l">
              <a:lnSpc>
                <a:spcPct val="140000"/>
              </a:lnSpc>
              <a:spcBef>
                <a:spcPts val="0"/>
              </a:spcBef>
              <a:spcAft>
                <a:spcPts val="0"/>
              </a:spcAft>
              <a:buNone/>
            </a:pPr>
            <a:r>
              <a:rPr b="1" i="0" lang="en-US" sz="2900" u="none" cap="none" strike="noStrike">
                <a:solidFill>
                  <a:srgbClr val="1800AD"/>
                </a:solidFill>
                <a:latin typeface="Arial"/>
                <a:ea typeface="Arial"/>
                <a:cs typeface="Arial"/>
                <a:sym typeface="Arial"/>
              </a:rPr>
              <a:t>All of the children, including those in Nursery have completed their assessments this week to see if they can move up into the next year group. P6 (Year 6) complete SATs just like we do here and so their assessments have been sent away to be marked. If the children pass then they need to complete another assessment to be accepted into their secondary school. If they fail, they redo the year.</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