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96">
          <p15:clr>
            <a:srgbClr val="747775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2" roundtripDataSignature="AMtx7miF3nqlurkMNpadFf+ViOFHGmI3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37FEA54-4E7F-4611-AD57-94B9995A6CCF}">
  <a:tblStyle styleId="{C37FEA54-4E7F-4611-AD57-94B9995A6CC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96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2" Type="http://customschemas.google.com/relationships/presentationmetadata" Target="metadata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 txBox="1"/>
          <p:nvPr>
            <p:ph idx="1" type="body"/>
          </p:nvPr>
        </p:nvSpPr>
        <p:spPr>
          <a:xfrm>
            <a:off x="584600" y="3555654"/>
            <a:ext cx="46767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78450" lIns="78450" spcFirstLastPara="1" rIns="78450" wrap="square" tIns="784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52" name="Google Shape;52;p1:notes"/>
          <p:cNvSpPr/>
          <p:nvPr>
            <p:ph idx="2" type="sldImg"/>
          </p:nvPr>
        </p:nvSpPr>
        <p:spPr>
          <a:xfrm>
            <a:off x="428625" y="561975"/>
            <a:ext cx="4989513" cy="2806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 txBox="1"/>
          <p:nvPr>
            <p:ph idx="1" type="body"/>
          </p:nvPr>
        </p:nvSpPr>
        <p:spPr>
          <a:xfrm>
            <a:off x="584600" y="3555654"/>
            <a:ext cx="46767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78450" lIns="78450" spcFirstLastPara="1" rIns="78450" wrap="square" tIns="784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61" name="Google Shape;61;p2:notes"/>
          <p:cNvSpPr/>
          <p:nvPr>
            <p:ph idx="2" type="sldImg"/>
          </p:nvPr>
        </p:nvSpPr>
        <p:spPr>
          <a:xfrm>
            <a:off x="428625" y="561975"/>
            <a:ext cx="4989513" cy="2806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:notes"/>
          <p:cNvSpPr txBox="1"/>
          <p:nvPr>
            <p:ph idx="1" type="body"/>
          </p:nvPr>
        </p:nvSpPr>
        <p:spPr>
          <a:xfrm>
            <a:off x="584600" y="3555654"/>
            <a:ext cx="46767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78450" lIns="78450" spcFirstLastPara="1" rIns="78450" wrap="square" tIns="784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70" name="Google Shape;70;p3:notes"/>
          <p:cNvSpPr/>
          <p:nvPr>
            <p:ph idx="2" type="sldImg"/>
          </p:nvPr>
        </p:nvSpPr>
        <p:spPr>
          <a:xfrm>
            <a:off x="428625" y="561975"/>
            <a:ext cx="4989513" cy="2806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4:notes"/>
          <p:cNvSpPr txBox="1"/>
          <p:nvPr>
            <p:ph idx="1" type="body"/>
          </p:nvPr>
        </p:nvSpPr>
        <p:spPr>
          <a:xfrm>
            <a:off x="584600" y="3555654"/>
            <a:ext cx="46767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78450" lIns="78450" spcFirstLastPara="1" rIns="78450" wrap="square" tIns="784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79" name="Google Shape;79;p4:notes"/>
          <p:cNvSpPr/>
          <p:nvPr>
            <p:ph idx="2" type="sldImg"/>
          </p:nvPr>
        </p:nvSpPr>
        <p:spPr>
          <a:xfrm>
            <a:off x="428625" y="561975"/>
            <a:ext cx="4989513" cy="2806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:notes"/>
          <p:cNvSpPr txBox="1"/>
          <p:nvPr>
            <p:ph idx="1" type="body"/>
          </p:nvPr>
        </p:nvSpPr>
        <p:spPr>
          <a:xfrm>
            <a:off x="584600" y="3555654"/>
            <a:ext cx="46767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78450" lIns="78450" spcFirstLastPara="1" rIns="78450" wrap="square" tIns="784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8" name="Google Shape;88;p5:notes"/>
          <p:cNvSpPr/>
          <p:nvPr>
            <p:ph idx="2" type="sldImg"/>
          </p:nvPr>
        </p:nvSpPr>
        <p:spPr>
          <a:xfrm>
            <a:off x="428625" y="561975"/>
            <a:ext cx="4989513" cy="2806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3" name="Google Shape;13;p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" name="Google Shape;1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1" name="Google Shape;2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11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11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3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2" name="Google Shape;32;p13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4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5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0" name="Google Shape;40;p15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1" name="Google Shape;41;p15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6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5" name="Google Shape;45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7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17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344" y="125220"/>
            <a:ext cx="766695" cy="75586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/>
          <p:nvPr/>
        </p:nvSpPr>
        <p:spPr>
          <a:xfrm>
            <a:off x="1920928" y="80104"/>
            <a:ext cx="3487500" cy="7557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>
            <a:noFill/>
          </a:ln>
        </p:spPr>
        <p:txBody>
          <a:bodyPr anchorCtr="0" anchor="ctr" bIns="58050" lIns="58050" spcFirstLastPara="1" rIns="58050" wrap="square" tIns="58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Term Overview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56" name="Google Shape;56;p1"/>
          <p:cNvGraphicFramePr/>
          <p:nvPr/>
        </p:nvGraphicFramePr>
        <p:xfrm>
          <a:off x="268899" y="102969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{C37FEA54-4E7F-4611-AD57-94B9995A6CCF}</a:tableStyleId>
              </a:tblPr>
              <a:tblGrid>
                <a:gridCol w="945475"/>
                <a:gridCol w="1228025"/>
                <a:gridCol w="1259275"/>
                <a:gridCol w="1291450"/>
                <a:gridCol w="1340600"/>
                <a:gridCol w="1333950"/>
                <a:gridCol w="1207375"/>
              </a:tblGrid>
              <a:tr h="257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Early Years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Autumn 1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Autumn 2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Spring 1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Spring 2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Summer 1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Summer 2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1922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Nursery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b="1" lang="en-GB" sz="850" u="none" cap="none" strike="noStrike">
                          <a:solidFill>
                            <a:srgbClr val="2E75B5"/>
                          </a:solidFill>
                        </a:rPr>
                        <a:t>Understanding the World</a:t>
                      </a:r>
                      <a:endParaRPr b="1" sz="850" u="none" cap="none" strike="noStrike">
                        <a:solidFill>
                          <a:srgbClr val="2E75B5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50" u="none" cap="none" strike="noStrike">
                          <a:solidFill>
                            <a:srgbClr val="2E75B5"/>
                          </a:solidFill>
                        </a:rPr>
                        <a:t>The Natural World</a:t>
                      </a:r>
                      <a:endParaRPr sz="850" u="none" cap="none" strike="noStrike">
                        <a:solidFill>
                          <a:srgbClr val="2E75B5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THE STORY OF CREATION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Day and Night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is a day and a night?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Where does the sun go at night?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Light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MOUSE PAINT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Colour Mixing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colours can you see?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Can you see in the dark?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Light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ONE SNOWY NIGHT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Winter weather changes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How can we keep ourselves warm in winter?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Seasonal Changes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JACK AND THE BEANSTALK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Conditions for growth (fast)</a:t>
                      </a:r>
                      <a:r>
                        <a:rPr lang="en-GB" sz="900" u="none" cap="none" strike="noStrike">
                          <a:solidFill>
                            <a:srgbClr val="0B5394"/>
                          </a:solidFill>
                        </a:rPr>
                        <a:t> </a:t>
                      </a:r>
                      <a:r>
                        <a:rPr lang="en-GB" sz="900" u="none" cap="none" strike="noStrike"/>
                        <a:t>(sunlight, water, soil)</a:t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How do seeds grow?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Plants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SAM PLANTS A SUNFLOWER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Conditions for growth (slow)</a:t>
                      </a:r>
                      <a:r>
                        <a:rPr lang="en-GB" sz="900" u="none" cap="none" strike="noStrike">
                          <a:solidFill>
                            <a:srgbClr val="0B5394"/>
                          </a:solidFill>
                        </a:rPr>
                        <a:t> </a:t>
                      </a: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(sunlight, water, soil)</a:t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happens to seeds if they don’t have sunlight, soil and water?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Plants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OI FROG / TOAD MAKES A ROAD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The Lifecycle of a Frog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Do all tadpoles turn into frogs?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  <a:highlight>
                            <a:schemeClr val="lt1"/>
                          </a:highlight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  <a:highlight>
                            <a:schemeClr val="lt1"/>
                          </a:highlight>
                        </a:rPr>
                        <a:t>Animals</a:t>
                      </a:r>
                      <a:endParaRPr b="1" sz="900" u="none" cap="none" strike="noStrike">
                        <a:solidFill>
                          <a:srgbClr val="2E75B5"/>
                        </a:solidFill>
                        <a:highlight>
                          <a:schemeClr val="lt1"/>
                        </a:highlight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8879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1C4587"/>
                          </a:solidFill>
                        </a:rPr>
                        <a:t>Reception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b="1" lang="en-GB" sz="850" u="none" cap="none" strike="noStrike">
                          <a:solidFill>
                            <a:srgbClr val="2E75B5"/>
                          </a:solidFill>
                        </a:rPr>
                        <a:t>Understanding the World</a:t>
                      </a:r>
                      <a:endParaRPr b="1" sz="850" u="none" cap="none" strike="noStrike">
                        <a:solidFill>
                          <a:srgbClr val="2E75B5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50" u="none" cap="none" strike="noStrike">
                          <a:solidFill>
                            <a:srgbClr val="2E75B5"/>
                          </a:solidFill>
                        </a:rPr>
                        <a:t>The Natural World</a:t>
                      </a:r>
                      <a:endParaRPr sz="85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THE STORY OF CREATION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Earth and the Solar System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is Earth?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do we know about beyond Earth?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Earth and Space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NOAH’S ARK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White light and wavelengths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How do we see different colours?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Why can’t we see in the dark… or can we?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Light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ONE SNOWY NIGHT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Shorter days. Freezing and Melting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happens to water when it is cold?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Seasonal Changes / Working Scientifically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rgbClr val="2E75B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JACK AND THE BAKED BEANSTALK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Conditions for growth</a:t>
                      </a:r>
                      <a:r>
                        <a:rPr lang="en-GB" sz="900" u="none" cap="none" strike="noStrike">
                          <a:solidFill>
                            <a:srgbClr val="0B5394"/>
                          </a:solidFill>
                        </a:rPr>
                        <a:t> (comparing and experimenting)</a:t>
                      </a:r>
                      <a:endParaRPr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How can we grow the best beans?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Plants / Working Scientifically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OLIVER’S VEGETABLES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Taste testing (salads)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Plant knowledge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What are vegetables and are they the same as fruits?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 Plants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THE VERY HUNGRY CATERPILLAR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rgbClr val="0B5394"/>
                          </a:solidFill>
                        </a:rPr>
                        <a:t>The Lifecycle of a Butterfly</a:t>
                      </a:r>
                      <a:endParaRPr b="1" sz="900" u="none" cap="none" strike="noStrike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</a:rPr>
                        <a:t>Do all caterpillars turn into butterflies?</a:t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E75B5"/>
                          </a:solidFill>
                        </a:rPr>
                        <a:t>Building Foundations for </a:t>
                      </a:r>
                      <a:r>
                        <a:rPr b="1" lang="en-GB" sz="900" u="none" cap="none" strike="noStrike">
                          <a:solidFill>
                            <a:srgbClr val="2E75B5"/>
                          </a:solidFill>
                        </a:rPr>
                        <a:t>Animals</a:t>
                      </a:r>
                      <a:endParaRPr b="1" sz="900" u="none" cap="none" strike="noStrike">
                        <a:solidFill>
                          <a:srgbClr val="2E75B5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57" name="Google Shape;5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8222" y="193978"/>
            <a:ext cx="423846" cy="618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43900" y="28350"/>
            <a:ext cx="2700438" cy="94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344" y="125220"/>
            <a:ext cx="766695" cy="75586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2"/>
          <p:cNvSpPr/>
          <p:nvPr/>
        </p:nvSpPr>
        <p:spPr>
          <a:xfrm>
            <a:off x="1920928" y="80104"/>
            <a:ext cx="3487500" cy="7557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>
            <a:noFill/>
          </a:ln>
        </p:spPr>
        <p:txBody>
          <a:bodyPr anchorCtr="0" anchor="ctr" bIns="58050" lIns="58050" spcFirstLastPara="1" rIns="58050" wrap="square" tIns="58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Term Overview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5" name="Google Shape;65;p2"/>
          <p:cNvGraphicFramePr/>
          <p:nvPr/>
        </p:nvGraphicFramePr>
        <p:xfrm>
          <a:off x="126869" y="88108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{C37FEA54-4E7F-4611-AD57-94B9995A6CCF}</a:tableStyleId>
              </a:tblPr>
              <a:tblGrid>
                <a:gridCol w="907325"/>
                <a:gridCol w="1010350"/>
                <a:gridCol w="1589075"/>
                <a:gridCol w="1336725"/>
                <a:gridCol w="1267075"/>
                <a:gridCol w="1397625"/>
                <a:gridCol w="1397625"/>
              </a:tblGrid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solidFill>
                            <a:srgbClr val="1C4587"/>
                          </a:solidFill>
                        </a:rPr>
                        <a:t>KS1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solidFill>
                            <a:srgbClr val="1C4587"/>
                          </a:solidFill>
                        </a:rPr>
                        <a:t>Cycle A</a:t>
                      </a:r>
                      <a:endParaRPr b="1" sz="12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</a:t>
                      </a:r>
                      <a:r>
                        <a:rPr b="1" lang="en-GB" sz="1400" u="none" cap="none" strike="noStrike">
                          <a:solidFill>
                            <a:srgbClr val="1C4587"/>
                          </a:solidFill>
                        </a:rPr>
                        <a:t>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Living things and their habitats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Living, dead, and things that have never been alive.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Habitats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Identify and name a variety of plants and animals in their habitats, including microhabitats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Simple food chain, and different sources of food</a:t>
                      </a:r>
                      <a:endParaRPr b="1" sz="8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including humans STRONG START</a:t>
                      </a:r>
                      <a:b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Identify, name, draw and label the basic parts of the human body (linked to each sense)</a:t>
                      </a:r>
                      <a:endParaRPr sz="8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Animals, including humans</a:t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(offspring, basic needs)</a:t>
                      </a:r>
                      <a:endParaRPr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Notice that animals, including humans, have offspring which grow into adults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Learn about and describe the basic needs of animals, including humans, for survival (water, food and air)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Describe the importance for humans of exercise, eating the right amounts of different types of food, and hygiene.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0" lang="en-GB" sz="9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Everyday Materials STRONG START – </a:t>
                      </a:r>
                      <a:r>
                        <a:rPr b="1" i="0" lang="en-GB" sz="7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Compare and group</a:t>
                      </a:r>
                      <a:br>
                        <a:rPr lang="en-GB" sz="1300"/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Distinguish between an object and the material from which it is made</a:t>
                      </a:r>
                      <a:b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Identify and name a variety of everyday materials, </a:t>
                      </a:r>
                      <a:b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Describe the simple physical properties</a:t>
                      </a:r>
                      <a:b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Compare and group together a variety of everyday materials on the basis of their simple physical properties</a:t>
                      </a:r>
                      <a:endParaRPr sz="8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8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Uses of Everyday Materials</a:t>
                      </a:r>
                      <a:endParaRPr b="1" sz="8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(suitability for particular uses)</a:t>
                      </a:r>
                      <a:br>
                        <a:rPr lang="en-GB" sz="800">
                          <a:solidFill>
                            <a:srgbClr val="1C4587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Identify and compare the suitability of a variety of everyday materials, including wood, metal, plastic, glass, brick, rock, paper and cardboard for particular uses</a:t>
                      </a:r>
                      <a:br>
                        <a:rPr lang="en-GB" sz="800">
                          <a:solidFill>
                            <a:srgbClr val="222222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Find out how the shapes of solid objects made from some materials can be changed by squashing, bending, twisting and stretching</a:t>
                      </a:r>
                      <a:endParaRPr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Plants including trees STRONG START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Identify and name a variety of common wild and garden plants, including deciduous and evergreen trees</a:t>
                      </a:r>
                      <a:b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</a:b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</a:rPr>
                        <a:t>Identify and describe the basic structure of a variety of common flowering plants, including trees</a:t>
                      </a:r>
                      <a:endParaRPr sz="8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Plants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(seeds / bulbs, what plants need)</a:t>
                      </a:r>
                      <a:endParaRPr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Observe and describe how seeds and bulbs grow into mature plants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cap="none" strike="noStrike">
                          <a:solidFill>
                            <a:srgbClr val="22222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Learn about and describe how plants need water, light and a suitable temperature to grow and stay healthy.</a:t>
                      </a:r>
                      <a:endParaRPr sz="800" u="none" cap="none" strike="noStrike">
                        <a:solidFill>
                          <a:srgbClr val="22222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8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Retrieve and Revisit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Living Things and their Habitats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i="0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Retrieve and Revisit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including Humans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Retrieve and Revisit: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Uses of Everyday Materials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Retrieve and Revisit</a:t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Plants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66" name="Google Shape;6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8222" y="193978"/>
            <a:ext cx="423846" cy="618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1800" y="80097"/>
            <a:ext cx="2833125" cy="996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3"/>
          <p:cNvPicPr preferRelativeResize="0"/>
          <p:nvPr/>
        </p:nvPicPr>
        <p:blipFill rotWithShape="1">
          <a:blip r:embed="rId3">
            <a:alphaModFix/>
          </a:blip>
          <a:srcRect b="-6700" l="-2510" r="2508" t="6700"/>
          <a:stretch/>
        </p:blipFill>
        <p:spPr>
          <a:xfrm>
            <a:off x="5896750" y="-19053"/>
            <a:ext cx="3030456" cy="106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9344" y="125220"/>
            <a:ext cx="766695" cy="75586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3"/>
          <p:cNvSpPr/>
          <p:nvPr/>
        </p:nvSpPr>
        <p:spPr>
          <a:xfrm>
            <a:off x="1920928" y="80104"/>
            <a:ext cx="3487500" cy="7557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>
            <a:noFill/>
          </a:ln>
        </p:spPr>
        <p:txBody>
          <a:bodyPr anchorCtr="0" anchor="ctr" bIns="58050" lIns="58050" spcFirstLastPara="1" rIns="58050" wrap="square" tIns="58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Term Overview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5" name="Google Shape;75;p3"/>
          <p:cNvGraphicFramePr/>
          <p:nvPr/>
        </p:nvGraphicFramePr>
        <p:xfrm>
          <a:off x="130116" y="93865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{C37FEA54-4E7F-4611-AD57-94B9995A6CCF}</a:tableStyleId>
              </a:tblPr>
              <a:tblGrid>
                <a:gridCol w="932775"/>
                <a:gridCol w="984900"/>
                <a:gridCol w="1397625"/>
                <a:gridCol w="1397625"/>
                <a:gridCol w="1397625"/>
                <a:gridCol w="1397625"/>
                <a:gridCol w="1397625"/>
              </a:tblGrid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solidFill>
                            <a:srgbClr val="1C4587"/>
                          </a:solidFill>
                        </a:rPr>
                        <a:t>KS1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solidFill>
                            <a:srgbClr val="1C4587"/>
                          </a:solidFill>
                        </a:rPr>
                        <a:t>Cycle B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Seasonal changes and weather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Observe changes across the 4 seasons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Observe and describe weather associated with the seasons and how day length varies</a:t>
                      </a:r>
                      <a:endParaRPr b="1"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Animals, including humans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 and name animals including fish, amphibians, reptiles, birds and mammals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 and name animals that are carnivores, herbivores and omnivores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Describe and compare the structure of animals (fish, amphibians, reptiles, birds and mammals including pets)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Identify, name, draw and label the basic parts of the human body (linked to each sense)</a:t>
                      </a:r>
                      <a:endParaRPr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Everyday materials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u="none" cap="none" strike="noStrike">
                          <a:solidFill>
                            <a:srgbClr val="1C4587"/>
                          </a:solidFill>
                        </a:rPr>
                        <a:t>(Compare and group)</a:t>
                      </a:r>
                      <a:endParaRPr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Distinguish between an object and the material from which it is made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 and name a variety of everyday materials, including wood, plastic, glass, metal, water, and rock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Describe the simple physical properties of a variety of everyday materials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Compare and group together a variety of everyday materials on the basis of their simple physical properties</a:t>
                      </a:r>
                      <a:endParaRPr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Plants, including trees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 and name a variety of common wild and garden plants, including deciduous and evergreen trees</a:t>
                      </a:r>
                      <a:endParaRPr sz="900" u="none" cap="none" strike="noStrike">
                        <a:solidFill>
                          <a:srgbClr val="22222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rgbClr val="222222"/>
                          </a:solidFill>
                        </a:rPr>
                        <a:t>Identify and describe the basic structure of a variety of common flowering plants, including trees</a:t>
                      </a:r>
                      <a:endParaRPr sz="9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Retrieve and Revisit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i="0" lang="en-GB" sz="1000" u="none" cap="none" strike="noStrike">
                          <a:solidFill>
                            <a:srgbClr val="1C4587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Animals including humans</a:t>
                      </a:r>
                      <a:endParaRPr b="1" i="0" sz="1000" u="none" cap="none" strike="noStrike">
                        <a:solidFill>
                          <a:srgbClr val="1C4587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Retrieve and Revisit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Plants and animals, including humans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76" name="Google Shape;76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78222" y="193978"/>
            <a:ext cx="423846" cy="618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344" y="125220"/>
            <a:ext cx="766695" cy="75586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4"/>
          <p:cNvSpPr/>
          <p:nvPr/>
        </p:nvSpPr>
        <p:spPr>
          <a:xfrm>
            <a:off x="1920928" y="80104"/>
            <a:ext cx="3487500" cy="7557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>
            <a:noFill/>
          </a:ln>
        </p:spPr>
        <p:txBody>
          <a:bodyPr anchorCtr="0" anchor="ctr" bIns="58050" lIns="58050" spcFirstLastPara="1" rIns="58050" wrap="square" tIns="58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Term Overview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3" name="Google Shape;83;p4"/>
          <p:cNvGraphicFramePr/>
          <p:nvPr/>
        </p:nvGraphicFramePr>
        <p:xfrm>
          <a:off x="652374" y="131719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{C37FEA54-4E7F-4611-AD57-94B9995A6CCF}</a:tableStyleId>
              </a:tblPr>
              <a:tblGrid>
                <a:gridCol w="1126050"/>
                <a:gridCol w="1126050"/>
                <a:gridCol w="1126050"/>
                <a:gridCol w="1126050"/>
                <a:gridCol w="1126050"/>
                <a:gridCol w="1126050"/>
                <a:gridCol w="1126050"/>
              </a:tblGrid>
              <a:tr h="413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Lower Key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Stage 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 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 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 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 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 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129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Cycle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 A (202</a:t>
                      </a: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5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-2</a:t>
                      </a: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6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 </a:t>
                      </a:r>
                      <a:endParaRPr b="1" sz="6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Forces and Magnets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 (Nutrition, skeletons and muscles)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Living things and their habitats &amp; classification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States of matter (Solids, liquids &amp; gases, heating and cooling)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Sound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Retrieve and revisit: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 and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 Living things and their habitats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9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Cycle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 B (202</a:t>
                      </a: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6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-2</a:t>
                      </a:r>
                      <a:r>
                        <a:rPr b="1" lang="en-GB" sz="1000">
                          <a:solidFill>
                            <a:srgbClr val="1C4587"/>
                          </a:solidFill>
                        </a:rPr>
                        <a:t>7</a:t>
                      </a: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 </a:t>
                      </a:r>
                      <a:endParaRPr b="1" sz="6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Rocks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Light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Plants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 (Digestion and food chains)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Electricity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Retrieve and revisit: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Rocks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84" name="Google Shape;84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8222" y="193978"/>
            <a:ext cx="423846" cy="618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4"/>
          <p:cNvPicPr preferRelativeResize="0"/>
          <p:nvPr/>
        </p:nvPicPr>
        <p:blipFill rotWithShape="1">
          <a:blip r:embed="rId5">
            <a:alphaModFix/>
          </a:blip>
          <a:srcRect b="-6700" l="-2510" r="2508" t="6700"/>
          <a:stretch/>
        </p:blipFill>
        <p:spPr>
          <a:xfrm>
            <a:off x="5753875" y="62825"/>
            <a:ext cx="2504300" cy="88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344" y="125220"/>
            <a:ext cx="766695" cy="75586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5"/>
          <p:cNvSpPr/>
          <p:nvPr/>
        </p:nvSpPr>
        <p:spPr>
          <a:xfrm>
            <a:off x="1920928" y="80104"/>
            <a:ext cx="3487500" cy="755700"/>
          </a:xfrm>
          <a:prstGeom prst="roundRect">
            <a:avLst>
              <a:gd fmla="val 16667" name="adj"/>
            </a:avLst>
          </a:prstGeom>
          <a:solidFill>
            <a:srgbClr val="1155CC"/>
          </a:solidFill>
          <a:ln>
            <a:noFill/>
          </a:ln>
        </p:spPr>
        <p:txBody>
          <a:bodyPr anchorCtr="0" anchor="ctr" bIns="58050" lIns="58050" spcFirstLastPara="1" rIns="58050" wrap="square" tIns="58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Science</a:t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Term Overview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2" name="Google Shape;92;p5"/>
          <p:cNvGraphicFramePr/>
          <p:nvPr/>
        </p:nvGraphicFramePr>
        <p:xfrm>
          <a:off x="152849" y="94572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{C37FEA54-4E7F-4611-AD57-94B9995A6CCF}</a:tableStyleId>
              </a:tblPr>
              <a:tblGrid>
                <a:gridCol w="1272250"/>
                <a:gridCol w="1272250"/>
                <a:gridCol w="1272250"/>
                <a:gridCol w="1272250"/>
                <a:gridCol w="1272250"/>
                <a:gridCol w="1272250"/>
                <a:gridCol w="1272250"/>
              </a:tblGrid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Upper Key Stage 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Autumn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Spring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1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Summer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2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Year 5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4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Living Things and Their Habitats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(Life cycles and reproduction)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Earth and Space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Properties and changes of materials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(Comparisons)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 (Changes from birth to old age)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Forces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(Gravity, air and water resistance, friction)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Retrieve and revisit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(Living Things and Their Habitats)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76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Year 6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solidFill>
                            <a:srgbClr val="1C4587"/>
                          </a:solidFill>
                        </a:rPr>
                        <a:t>CUSP Units</a:t>
                      </a:r>
                      <a:endParaRPr b="1" sz="14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solidFill>
                            <a:srgbClr val="1C4587"/>
                          </a:solidFill>
                        </a:rPr>
                        <a:t>(Curriculum with Unity Schools Partnership)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Living Things and Their Habitats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Classification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Light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(Circulatory system)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Animals including humans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(Nutrients and water transportation)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Electricity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Evolution and inheritance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solidFill>
                            <a:srgbClr val="1C4587"/>
                          </a:solidFill>
                        </a:rPr>
                        <a:t>Retrieve and revisit </a:t>
                      </a:r>
                      <a:endParaRPr b="1" sz="1000" u="none" cap="none" strike="noStrike">
                        <a:solidFill>
                          <a:srgbClr val="1C4587"/>
                        </a:solidFill>
                      </a:endParaRPr>
                    </a:p>
                  </a:txBody>
                  <a:tcPr marT="62200" marB="62200" marR="78200" marL="78200">
                    <a:lnL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accen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93" name="Google Shape;9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8222" y="193978"/>
            <a:ext cx="423846" cy="618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75900" y="92900"/>
            <a:ext cx="2333308" cy="82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 Cross</dc:creator>
</cp:coreProperties>
</file>